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9" r:id="rId3"/>
    <p:sldId id="316" r:id="rId4"/>
    <p:sldId id="456" r:id="rId5"/>
    <p:sldId id="443" r:id="rId6"/>
    <p:sldId id="482" r:id="rId7"/>
    <p:sldId id="445" r:id="rId8"/>
    <p:sldId id="450" r:id="rId9"/>
    <p:sldId id="489" r:id="rId10"/>
    <p:sldId id="491" r:id="rId11"/>
    <p:sldId id="495" r:id="rId12"/>
    <p:sldId id="499" r:id="rId13"/>
    <p:sldId id="493" r:id="rId14"/>
    <p:sldId id="447" r:id="rId15"/>
    <p:sldId id="463" r:id="rId16"/>
    <p:sldId id="496" r:id="rId17"/>
    <p:sldId id="498" r:id="rId18"/>
    <p:sldId id="497" r:id="rId19"/>
    <p:sldId id="484" r:id="rId2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E20"/>
    <a:srgbClr val="565486"/>
    <a:srgbClr val="5A5F80"/>
    <a:srgbClr val="666699"/>
    <a:srgbClr val="376091"/>
    <a:srgbClr val="4E5E8C"/>
    <a:srgbClr val="575783"/>
    <a:srgbClr val="2E507A"/>
    <a:srgbClr val="4A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253" autoAdjust="0"/>
  </p:normalViewPr>
  <p:slideViewPr>
    <p:cSldViewPr>
      <p:cViewPr varScale="1">
        <p:scale>
          <a:sx n="97" d="100"/>
          <a:sy n="97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20A91512-140A-4169-B908-06DC567BB958}" type="datetimeFigureOut">
              <a:rPr lang="es-CR"/>
              <a:pPr>
                <a:defRPr/>
              </a:pPr>
              <a:t>21/07/2017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A7F4D347-49B0-4FC7-9996-5F0BF5E00A37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59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688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6" y="1"/>
            <a:ext cx="303688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4A53969F-A489-4B75-9E40-0A6CC4E23203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9" y="4414838"/>
            <a:ext cx="5610225" cy="418465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73CEE59A-E71D-41EF-9B8B-BCCE23108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23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EE59A-E71D-41EF-9B8B-BCCE2310819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DCACF-7E11-495F-A9AA-346D118C0007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EE59A-E71D-41EF-9B8B-BCCE2310819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EE59A-E71D-41EF-9B8B-BCCE2310819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EE59A-E71D-41EF-9B8B-BCCE2310819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44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Electricidad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Compra de automóvil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Diesel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Celulares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Papa</a:t>
            </a:r>
            <a:r>
              <a:rPr lang="es-CR" dirty="0" smtClean="0"/>
              <a:t> </a:t>
            </a:r>
          </a:p>
          <a:p>
            <a:r>
              <a:rPr lang="es-C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</a:t>
            </a:r>
            <a:r>
              <a:rPr lang="es-CR" dirty="0" smtClean="0"/>
              <a:t> 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EE59A-E71D-41EF-9B8B-BCCE2310819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025" y="-23916"/>
            <a:ext cx="9324975" cy="69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1143000"/>
          </a:xfrm>
        </p:spPr>
        <p:txBody>
          <a:bodyPr/>
          <a:lstStyle>
            <a:lvl1pPr>
              <a:defRPr sz="2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s-E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9062" y="378904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s-E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68C8AE-573C-485F-A466-5D2B2D13407C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838C1-A664-400D-A798-8E0F653971B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385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B8CD-68D2-4A76-A8B5-75787548BB29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451A-AC6A-44AD-8EA3-5D2FD800902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1769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0232" y="1196752"/>
            <a:ext cx="2057400" cy="500561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489924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367A-8CE4-4B74-BC9E-CE53887745CF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342A-CBF6-43E3-A0D8-0AF6BA2E31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44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635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0301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1E23-BE36-4D44-B00A-9978355158AD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1591-C423-46EA-ABD5-09B592B08D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735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8840"/>
            <a:ext cx="3810000" cy="4107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3810000" cy="4107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5CE3-ECDF-4984-B7C0-DAA63D093884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9783-973C-49E4-824E-BD7432B1B46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7927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92514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0B81-C71C-4C39-8F15-C11512B14828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3355-6E7F-472D-A2F1-8B41744D9E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96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3E18-067F-43B1-8573-E480E4D1C01C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BAEF-7EAA-462E-ACD3-DC03FE57719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5043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0BAD-94A9-446F-94EE-EB074CD2B0D4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5BEA-90F7-4006-8495-FFA74774CE0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27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622F-A75B-4ACC-ACBA-CC84AAB0C406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72CA4-743D-42FF-81DC-F259BFB024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241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7F63-4066-4F74-9E80-85F166673F25}" type="datetimeFigureOut">
              <a:rPr lang="es-ES" smtClean="0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A20-22CA-4F6C-82E9-F1715777A6D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0135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10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CR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s-CR" sz="3200" b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8840"/>
            <a:ext cx="7772400" cy="425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1067633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70C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70C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70C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0C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237963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Pronóstico del desempeño de la economía costarricense para </a:t>
            </a:r>
            <a:r>
              <a:rPr lang="es-MX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el tercer trimestre del 2017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476375" y="3716338"/>
            <a:ext cx="6767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6482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7200" y="1066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Tasa básica pasiva </a:t>
            </a:r>
          </a:p>
          <a:p>
            <a:pPr algn="ctr"/>
            <a:r>
              <a:rPr lang="es-ES" dirty="0" smtClean="0"/>
              <a:t>(enero 2015 – junio 2016)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8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TASA DE INTERES</a:t>
            </a:r>
            <a:endParaRPr lang="es-CR" dirty="0"/>
          </a:p>
        </p:txBody>
      </p:sp>
      <p:sp>
        <p:nvSpPr>
          <p:cNvPr id="7" name="6 Elipse"/>
          <p:cNvSpPr/>
          <p:nvPr/>
        </p:nvSpPr>
        <p:spPr bwMode="auto">
          <a:xfrm>
            <a:off x="8077200" y="1676400"/>
            <a:ext cx="1066800" cy="8382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Volumen de depósitos totales en colones y tasa de crecimiento interanual </a:t>
            </a:r>
          </a:p>
          <a:p>
            <a:pPr algn="ctr"/>
            <a:r>
              <a:rPr lang="es-ES" dirty="0" smtClean="0"/>
              <a:t>(datos en millones de colones) (enero 2014 - junio 2016)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54802"/>
            <a:ext cx="9144000" cy="442219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 bwMode="auto">
          <a:xfrm>
            <a:off x="8001000" y="2209800"/>
            <a:ext cx="1219200" cy="35052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495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de depósitos totales en moneda nacional entre depósitos totales en moneda extranjera (todos expresados en moneda nacional)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54369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 Narrow" pitchFamily="34" charset="0"/>
              </a:rPr>
              <a:t>Tasas de interés promedio sobre la deuda interna bruta del gobierno central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 Narrow" pitchFamily="34" charset="0"/>
              </a:rPr>
              <a:t>(diciembre 2016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 Narrow" pitchFamily="34" charset="0"/>
              </a:rPr>
              <a:t>- mayo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 Narrow" pitchFamily="34" charset="0"/>
              </a:rPr>
              <a:t>2017)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789331"/>
            <a:ext cx="8991600" cy="46114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38200" y="1295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 smtClean="0"/>
              <a:t>Crecimiento interanual de los precios (2014 - 2016)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07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PRECIOS</a:t>
            </a:r>
            <a:endParaRPr lang="es-CR" dirty="0"/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r="660"/>
          <a:stretch/>
        </p:blipFill>
        <p:spPr bwMode="auto">
          <a:xfrm>
            <a:off x="2458" y="1752600"/>
            <a:ext cx="9065342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8500" y="196215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Mayores niveles de inflación, estimaciones muy cercanas a la meta de 3%</a:t>
            </a:r>
            <a:r>
              <a:rPr lang="es-ES" dirty="0"/>
              <a:t> </a:t>
            </a:r>
            <a:r>
              <a:rPr lang="es-ES" dirty="0" smtClean="0"/>
              <a:t>±1</a:t>
            </a:r>
            <a:endParaRPr lang="es-C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066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Aporte porcentual a la inflación interanual según grupo de consumo a junio del 2017</a:t>
            </a:r>
            <a:endParaRPr lang="es-CR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4196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 bwMode="auto">
          <a:xfrm>
            <a:off x="5181600" y="1676400"/>
            <a:ext cx="3962400" cy="6096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94903" y="2286000"/>
            <a:ext cx="4296697" cy="2554545"/>
          </a:xfrm>
          <a:prstGeom prst="rect">
            <a:avLst/>
          </a:prstGeom>
          <a:solidFill>
            <a:schemeClr val="lt1">
              <a:alpha val="98000"/>
            </a:schemeClr>
          </a:solidFill>
        </p:spPr>
        <p:txBody>
          <a:bodyPr wrap="square">
            <a:spAutoFit/>
          </a:bodyPr>
          <a:lstStyle/>
          <a:p>
            <a:r>
              <a:rPr lang="es-C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 medio de los combustibles aumentó en más de un 10%, siendo la gasolina plus 91 la que mayor ajuste registró aumentando su precio en un 13,71% en los primeros 5 meses del año, seguidos por la gasolina Súper y el Diésel que incrementaron en al menos un 10%.</a:t>
            </a:r>
            <a:endParaRPr lang="es-C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602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C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Fiscal </a:t>
            </a:r>
            <a:endParaRPr lang="es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spcAft>
                <a:spcPts val="0"/>
              </a:spcAft>
            </a:pP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mes de mayo del 2017 los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 totales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Gobierno Central registraron un incremento interanual del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8,8%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 que equivale a unos 380 mil millones de colones, un incremento nominal menor al observado a lo largo del año previo. </a:t>
            </a:r>
            <a:endParaRPr lang="es-C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s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factor para el menor crecimiento en los últimos meses fue una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 en los ingresos en aduanas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así como un menor incremento en los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 por renta y ventas domésticas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s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caso del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 total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este se incrementó en un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cifra considerablemente alta en comparación con lo observado los 12 meses previos; el incremento en el gasto se debió a dos factores claves: mayor pago de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especialmente intereses de la deuda interna, y mayores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hacia el sector público. En menor medida se observa un incremento en la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 de bienes y servicios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parte del Gobierno Central.</a:t>
            </a:r>
            <a:endParaRPr lang="es-C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46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6024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C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Fiscal </a:t>
            </a:r>
            <a:endParaRPr lang="es-C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r>
              <a:rPr lang="es-C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déficit del Gobierno Central ronda en promedio los 142 mil millones de colones mensuales, que son financiados con emisiones de deuda interna a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tasas promedio superiores al 7%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dicha deuda se encuentra en un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manos del sector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privado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en un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sector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dentro del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sector privado, aproximadamente la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mitad 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 entre el sistema financiero y las operadoras de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pensiones</a:t>
            </a:r>
            <a:r>
              <a:rPr lang="es-C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s-E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36%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ese aumento es colocado en títulos en </a:t>
            </a:r>
            <a:r>
              <a:rPr lang="es-C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dólares</a:t>
            </a:r>
            <a:r>
              <a:rPr lang="es-C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 que reduce el impacto sobre la tasa doméstica, pero implica mayor exposición al riesgo cambiario por parte del Gobierno Central.</a:t>
            </a:r>
          </a:p>
        </p:txBody>
      </p:sp>
    </p:spTree>
    <p:extLst>
      <p:ext uri="{BB962C8B-B14F-4D97-AF65-F5344CB8AC3E}">
        <p14:creationId xmlns:p14="http://schemas.microsoft.com/office/powerpoint/2010/main" val="630828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724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1677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s-C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DESGLOCE DE INGRESOS Y GASTOS DEL GOBIERNO CENTRAL COMO PORCENTAJE DEL PIB </a:t>
            </a:r>
            <a:r>
              <a:rPr lang="es-C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2016 – I 2017)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4495800" y="5867400"/>
            <a:ext cx="609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8229600" y="5867400"/>
            <a:ext cx="609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495800" y="58674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8382000" y="58674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495800" y="20574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8382000" y="20574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495800" y="54102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8382000" y="5410200"/>
            <a:ext cx="6096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70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362075"/>
          </a:xfrm>
        </p:spPr>
        <p:txBody>
          <a:bodyPr/>
          <a:lstStyle/>
          <a:p>
            <a:pPr algn="ctr"/>
            <a:r>
              <a:rPr lang="es-ES" sz="8800" dirty="0" smtClean="0"/>
              <a:t>GRACIAS</a:t>
            </a:r>
            <a:endParaRPr lang="es-CR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6166" y="2028160"/>
            <a:ext cx="9087833" cy="1324640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7338" y="1600200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CR" sz="2000" b="1" dirty="0" smtClean="0">
                <a:ea typeface="Times New Roman" pitchFamily="18" charset="0"/>
                <a:cs typeface="Arial" pitchFamily="34" charset="0"/>
              </a:rPr>
              <a:t>Pronóstico </a:t>
            </a:r>
            <a:r>
              <a:rPr lang="es-CR" sz="2000" b="1" dirty="0">
                <a:ea typeface="Times New Roman" pitchFamily="18" charset="0"/>
                <a:cs typeface="Arial" pitchFamily="34" charset="0"/>
              </a:rPr>
              <a:t>del desempeño económico para </a:t>
            </a:r>
            <a:r>
              <a:rPr lang="es-CR" sz="2000" b="1" dirty="0" smtClean="0">
                <a:ea typeface="Times New Roman" pitchFamily="18" charset="0"/>
                <a:cs typeface="TimesNewRomanPSMT" charset="0"/>
              </a:rPr>
              <a:t>primer trimestre y año 2016</a:t>
            </a:r>
            <a:endParaRPr lang="es-CR" sz="2000" dirty="0">
              <a:cs typeface="Arial" pitchFamily="34" charset="0"/>
            </a:endParaRPr>
          </a:p>
          <a:p>
            <a:pPr algn="ctr" eaLnBrk="0" hangingPunct="0"/>
            <a:endParaRPr lang="es-CR" sz="1200" dirty="0"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739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CR" sz="1050" dirty="0">
                <a:ea typeface="Times New Roman" pitchFamily="18" charset="0"/>
                <a:cs typeface="TimesNewRomanPSMT" charset="0"/>
              </a:rPr>
              <a:t>*Los valores con fondo oscuro corresponden a las estimaciones del IICE; los demás a datos observados.</a:t>
            </a:r>
            <a:endParaRPr lang="es-CR" sz="1100" dirty="0"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CR" sz="1050" dirty="0">
                <a:ea typeface="Times New Roman" pitchFamily="18" charset="0"/>
                <a:cs typeface="TimesNewRomanPSMT" charset="0"/>
              </a:rPr>
              <a:t>Fuente: IICE con la información de datos observados del Banco Central, y estimaciones del IICE</a:t>
            </a:r>
            <a:endParaRPr lang="es-CR" sz="2800" dirty="0">
              <a:cs typeface="Arial" pitchFamily="34" charset="0"/>
            </a:endParaRPr>
          </a:p>
        </p:txBody>
      </p:sp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2497137" y="997803"/>
            <a:ext cx="4284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R" sz="2400" b="1" dirty="0">
                <a:cs typeface="Arial" pitchFamily="34" charset="0"/>
              </a:rPr>
              <a:t>Resultados del </a:t>
            </a:r>
            <a:r>
              <a:rPr lang="es-CR" sz="2400" b="1" dirty="0" smtClean="0">
                <a:cs typeface="Arial" pitchFamily="34" charset="0"/>
              </a:rPr>
              <a:t>pronóstico</a:t>
            </a:r>
          </a:p>
          <a:p>
            <a:r>
              <a:rPr lang="en-US" sz="2400" b="1" dirty="0" smtClean="0">
                <a:cs typeface="Arial" pitchFamily="34" charset="0"/>
              </a:rPr>
              <a:t>	</a:t>
            </a:r>
            <a:endParaRPr lang="es-CR" sz="2400" b="1" dirty="0"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6781800" y="2286000"/>
            <a:ext cx="2362200" cy="22860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C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381000" y="4038600"/>
            <a:ext cx="2438400" cy="167640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Crecimiento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estable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ubicado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entre un 3% y un 4%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inferior  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media de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los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ultimos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doce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meses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6400800" y="5105400"/>
            <a:ext cx="2438400" cy="167640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Tasas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alza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aumento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considerable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las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tasas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captacion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bancos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públicos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3200400" y="4603175"/>
            <a:ext cx="2438400" cy="167640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Mayor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inflación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que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en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periodos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anteriores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cercana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a la meta de ±3%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7933033" y="2556741"/>
            <a:ext cx="1219200" cy="19561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C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7894933" y="3099877"/>
            <a:ext cx="1295400" cy="2286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C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6 Rectángulo"/>
          <p:cNvSpPr/>
          <p:nvPr/>
        </p:nvSpPr>
        <p:spPr bwMode="auto">
          <a:xfrm>
            <a:off x="7962900" y="2794493"/>
            <a:ext cx="1219200" cy="22485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C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695" y="2199416"/>
            <a:ext cx="6072505" cy="4429984"/>
          </a:xfrm>
          <a:prstGeom prst="rect">
            <a:avLst/>
          </a:prstGeom>
        </p:spPr>
      </p:pic>
      <p:sp>
        <p:nvSpPr>
          <p:cNvPr id="5123" name="5 CuadroTexto"/>
          <p:cNvSpPr txBox="1">
            <a:spLocks noChangeArrowheads="1"/>
          </p:cNvSpPr>
          <p:nvPr/>
        </p:nvSpPr>
        <p:spPr bwMode="auto">
          <a:xfrm>
            <a:off x="2649537" y="985837"/>
            <a:ext cx="428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 sz="2400" b="1">
                <a:cs typeface="Arial" pitchFamily="34" charset="0"/>
              </a:rPr>
              <a:t>Crecimiento económico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524000"/>
            <a:ext cx="586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Crecimiento interanual del PIB acumulado de los últimos cuatro trimestres</a:t>
            </a:r>
            <a:endParaRPr kumimoji="0" lang="es-C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629400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IICE con datos del Banco Central de Costa Rica.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derecha"/>
          <p:cNvSpPr/>
          <p:nvPr/>
        </p:nvSpPr>
        <p:spPr bwMode="auto">
          <a:xfrm rot="487893">
            <a:off x="1880637" y="2373476"/>
            <a:ext cx="3537314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6248400" y="2209800"/>
            <a:ext cx="2895600" cy="388620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 primer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trimestre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lang="en-US" sz="1600" b="1" baseline="0" dirty="0" err="1" smtClean="0">
                <a:solidFill>
                  <a:schemeClr val="tx1"/>
                </a:solidFill>
                <a:latin typeface="Arial" charset="0"/>
              </a:rPr>
              <a:t>ño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el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crecimiento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interanual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del PIB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acumulado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es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de un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%, la 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cifra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mas 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baja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los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charset="0"/>
              </a:rPr>
              <a:t>ú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ltimos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12 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meses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. Y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si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tomamos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el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crecimiento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interanual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Arial" charset="0"/>
              </a:rPr>
              <a:t>ú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nicamente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del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primer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trimestre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este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registra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un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crecimiento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aún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menor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del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,6%.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13131"/>
            <a:ext cx="9144000" cy="491626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Evolución</a:t>
            </a:r>
            <a:r>
              <a:rPr lang="en-US" b="1" dirty="0" smtClean="0"/>
              <a:t> de </a:t>
            </a:r>
            <a:r>
              <a:rPr lang="en-US" b="1" dirty="0" err="1" smtClean="0"/>
              <a:t>los</a:t>
            </a:r>
            <a:r>
              <a:rPr lang="en-US" b="1" dirty="0" smtClean="0"/>
              <a:t> components de la </a:t>
            </a:r>
            <a:r>
              <a:rPr lang="en-US" b="1" dirty="0" err="1" smtClean="0"/>
              <a:t>demanda</a:t>
            </a:r>
            <a:r>
              <a:rPr lang="en-US" b="1" dirty="0" smtClean="0"/>
              <a:t> </a:t>
            </a:r>
            <a:r>
              <a:rPr lang="en-US" b="1" dirty="0" err="1" smtClean="0"/>
              <a:t>interna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(2015 I – 2017 I)</a:t>
            </a:r>
            <a:endParaRPr lang="en-U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324168" y="1981200"/>
            <a:ext cx="379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</a:rPr>
              <a:t>Ritmo de crecimiento del consumo público se acelera, mientras que el privado se desacelera. La inversión mejora pero de forma lenta</a:t>
            </a:r>
            <a:endParaRPr lang="es-C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60" y="1713130"/>
            <a:ext cx="9023440" cy="499246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 smtClean="0"/>
              <a:t>Tasa de crecimiento interanual del Producto Interno Bruto acumulado de los últimos cuatro trimestres (Datos al </a:t>
            </a:r>
            <a:r>
              <a:rPr lang="es-CR" b="1" dirty="0" smtClean="0"/>
              <a:t>primer </a:t>
            </a:r>
            <a:r>
              <a:rPr lang="es-CR" b="1" dirty="0" smtClean="0"/>
              <a:t>trimestre del </a:t>
            </a:r>
            <a:r>
              <a:rPr lang="es-CR" b="1" dirty="0" smtClean="0"/>
              <a:t>2017)</a:t>
            </a:r>
            <a:endParaRPr lang="en-US" dirty="0"/>
          </a:p>
        </p:txBody>
      </p:sp>
      <p:sp>
        <p:nvSpPr>
          <p:cNvPr id="6" name="5 Flecha derecha"/>
          <p:cNvSpPr/>
          <p:nvPr/>
        </p:nvSpPr>
        <p:spPr bwMode="auto">
          <a:xfrm rot="3663005">
            <a:off x="6517441" y="4724996"/>
            <a:ext cx="784779" cy="381000"/>
          </a:xfrm>
          <a:prstGeom prst="rightArrow">
            <a:avLst/>
          </a:prstGeom>
          <a:solidFill>
            <a:srgbClr val="FF0000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16 Flecha derecha"/>
          <p:cNvSpPr/>
          <p:nvPr/>
        </p:nvSpPr>
        <p:spPr bwMode="auto">
          <a:xfrm rot="18661240">
            <a:off x="194218" y="2588299"/>
            <a:ext cx="407773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7 Flecha derecha"/>
          <p:cNvSpPr/>
          <p:nvPr/>
        </p:nvSpPr>
        <p:spPr bwMode="auto">
          <a:xfrm rot="2615244">
            <a:off x="4172137" y="2485560"/>
            <a:ext cx="371285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6 Flecha derecha"/>
          <p:cNvSpPr/>
          <p:nvPr/>
        </p:nvSpPr>
        <p:spPr bwMode="auto">
          <a:xfrm rot="18661240">
            <a:off x="1343326" y="2627170"/>
            <a:ext cx="407773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6 Flecha derecha"/>
          <p:cNvSpPr/>
          <p:nvPr/>
        </p:nvSpPr>
        <p:spPr bwMode="auto">
          <a:xfrm rot="18661240">
            <a:off x="2596286" y="2450557"/>
            <a:ext cx="407773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16 Flecha derecha"/>
          <p:cNvSpPr/>
          <p:nvPr/>
        </p:nvSpPr>
        <p:spPr bwMode="auto">
          <a:xfrm rot="18661240">
            <a:off x="4998354" y="2627171"/>
            <a:ext cx="407773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17 Flecha derecha"/>
          <p:cNvSpPr/>
          <p:nvPr/>
        </p:nvSpPr>
        <p:spPr bwMode="auto">
          <a:xfrm rot="2615244">
            <a:off x="7537884" y="2850088"/>
            <a:ext cx="371285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17 Flecha derecha"/>
          <p:cNvSpPr/>
          <p:nvPr/>
        </p:nvSpPr>
        <p:spPr bwMode="auto">
          <a:xfrm rot="2615244">
            <a:off x="8692549" y="1847165"/>
            <a:ext cx="371285" cy="3810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6482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76200" y="1229380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R" b="1" dirty="0" smtClean="0">
                <a:ea typeface="Calibri" pitchFamily="34" charset="0"/>
                <a:cs typeface="Times New Roman" pitchFamily="18" charset="0"/>
              </a:rPr>
              <a:t>Tasa de variación interanual del Índice Mensual de Actividad Económica por sector</a:t>
            </a:r>
            <a:endParaRPr lang="es-CR" sz="2800" dirty="0" smtClean="0"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0" y="2718619"/>
            <a:ext cx="685800" cy="1371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8343900" y="2667000"/>
            <a:ext cx="838200" cy="12573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7095203" y="2909119"/>
            <a:ext cx="990600" cy="101518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2209800" y="3048000"/>
            <a:ext cx="990600" cy="190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1066800" y="2830460"/>
            <a:ext cx="914400" cy="903339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11 Elipse"/>
          <p:cNvSpPr/>
          <p:nvPr/>
        </p:nvSpPr>
        <p:spPr bwMode="auto">
          <a:xfrm>
            <a:off x="5799803" y="2878393"/>
            <a:ext cx="990600" cy="101518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11 Elipse"/>
          <p:cNvSpPr/>
          <p:nvPr/>
        </p:nvSpPr>
        <p:spPr bwMode="auto">
          <a:xfrm>
            <a:off x="4620546" y="1958462"/>
            <a:ext cx="990600" cy="18398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1 Elipse"/>
          <p:cNvSpPr/>
          <p:nvPr/>
        </p:nvSpPr>
        <p:spPr bwMode="auto">
          <a:xfrm>
            <a:off x="3447435" y="2884538"/>
            <a:ext cx="990600" cy="130646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62200" y="1143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 smtClean="0"/>
              <a:t>Crecimiento Interanual de las Exportaciones e Importaciones acumuladas de los últimos doce meses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0784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SECTOR EXTERNO Y TIPO DE CAMBIO</a:t>
            </a:r>
            <a:endParaRPr lang="es-CR" dirty="0"/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800600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 bwMode="auto">
          <a:xfrm rot="19373390">
            <a:off x="5576543" y="2902672"/>
            <a:ext cx="2651648" cy="304800"/>
          </a:xfrm>
          <a:prstGeom prst="right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Flecha derecha 5"/>
          <p:cNvSpPr/>
          <p:nvPr/>
        </p:nvSpPr>
        <p:spPr bwMode="auto">
          <a:xfrm rot="19373390">
            <a:off x="6883019" y="3939811"/>
            <a:ext cx="1390423" cy="304800"/>
          </a:xfrm>
          <a:prstGeom prst="rightArrow">
            <a:avLst/>
          </a:prstGeom>
          <a:solidFill>
            <a:srgbClr val="BA8E20"/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2724" y="1967074"/>
            <a:ext cx="4953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Las exportaciones aumentan principalmente las de bienes, específicamente, Piña Café y Banano, y equipo medico, y en el caso de las importaciones, se dan aumentos importantes en diversos insumos intermedios como aceites, hierro y acero y en el sector de electrónica crece el rubro de semiconductores y cableado eléctrico.</a:t>
            </a:r>
            <a:endParaRPr lang="es-C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105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230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 smtClean="0"/>
              <a:t>Crecimiento Interanual de las Exportaciones según </a:t>
            </a:r>
            <a:r>
              <a:rPr lang="es-CR" b="1" dirty="0" err="1" smtClean="0"/>
              <a:t>macrosector</a:t>
            </a:r>
            <a:endParaRPr lang="en-US" dirty="0"/>
          </a:p>
        </p:txBody>
      </p:sp>
      <p:sp>
        <p:nvSpPr>
          <p:cNvPr id="2" name="Elipse 1"/>
          <p:cNvSpPr/>
          <p:nvPr/>
        </p:nvSpPr>
        <p:spPr bwMode="auto">
          <a:xfrm>
            <a:off x="8001000" y="1981200"/>
            <a:ext cx="1143000" cy="19812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4958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dirty="0" smtClean="0"/>
              <a:t>Evolución del tipo de cambio promedio e intervenciones del Banco central</a:t>
            </a:r>
          </a:p>
          <a:p>
            <a:pPr algn="ctr"/>
            <a:r>
              <a:rPr lang="es-CR" dirty="0" smtClean="0"/>
              <a:t>(Enero 2015 </a:t>
            </a:r>
            <a:r>
              <a:rPr lang="es-CR" dirty="0" smtClean="0"/>
              <a:t>– </a:t>
            </a:r>
            <a:r>
              <a:rPr lang="es-CR" dirty="0"/>
              <a:t>M</a:t>
            </a:r>
            <a:r>
              <a:rPr lang="es-CR" dirty="0" smtClean="0"/>
              <a:t>ayo </a:t>
            </a:r>
            <a:r>
              <a:rPr lang="es-CR" dirty="0" smtClean="0"/>
              <a:t>2017)</a:t>
            </a:r>
            <a:endParaRPr lang="es-CR" dirty="0"/>
          </a:p>
        </p:txBody>
      </p:sp>
      <p:sp>
        <p:nvSpPr>
          <p:cNvPr id="2" name="Elipse 1"/>
          <p:cNvSpPr/>
          <p:nvPr/>
        </p:nvSpPr>
        <p:spPr bwMode="auto">
          <a:xfrm>
            <a:off x="5181600" y="3352800"/>
            <a:ext cx="685800" cy="685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4589206" y="3695700"/>
            <a:ext cx="685800" cy="685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6400800" y="3009900"/>
            <a:ext cx="685800" cy="685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6929284" y="2324100"/>
            <a:ext cx="685800" cy="685800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47800" y="1865351"/>
            <a:ext cx="507682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Las ventas netas realizadas por el Banco Central en el primer semestre del 2017 superan a la suma de todas las ventas netas realizadas en los últimos 5 años</a:t>
            </a:r>
            <a:endParaRPr lang="es-C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informal_oscur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iice</Template>
  <TotalTime>7579</TotalTime>
  <Words>599</Words>
  <Application>Microsoft Office PowerPoint</Application>
  <PresentationFormat>Presentación en pantalla (4:3)</PresentationFormat>
  <Paragraphs>66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TimesNewRomanPSMT</vt:lpstr>
      <vt:lpstr>informal_oscuro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Universidad de Costa 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UCR</dc:creator>
  <cp:lastModifiedBy>UCR</cp:lastModifiedBy>
  <cp:revision>670</cp:revision>
  <cp:lastPrinted>2011-10-25T19:18:29Z</cp:lastPrinted>
  <dcterms:created xsi:type="dcterms:W3CDTF">2010-07-16T15:01:42Z</dcterms:created>
  <dcterms:modified xsi:type="dcterms:W3CDTF">2017-07-21T14:40:38Z</dcterms:modified>
</cp:coreProperties>
</file>