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662738" cy="9926638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DE7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401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401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67013D-C9BA-4014-BB78-E963FC5D11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62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3526A0D-4BCD-46CD-8452-2AC9A9CA08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365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7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1"/>
          <a:stretch/>
        </p:blipFill>
        <p:spPr bwMode="auto">
          <a:xfrm>
            <a:off x="1" y="-30072"/>
            <a:ext cx="9144000" cy="688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00808"/>
            <a:ext cx="7772400" cy="1143000"/>
          </a:xfrm>
        </p:spPr>
        <p:txBody>
          <a:bodyPr/>
          <a:lstStyle>
            <a:lvl1pPr>
              <a:defRPr sz="2600" cap="all" baseline="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062" y="378904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30602-FCD0-4304-9591-60C32EF883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41" y="172995"/>
            <a:ext cx="1368152" cy="8077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657"/>
            <a:ext cx="1656184" cy="6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8549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0283-3E3D-4460-A9BE-701C0C5266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1769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60232" y="1196752"/>
            <a:ext cx="2057400" cy="500561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89924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75DB-35C1-43E9-A6B1-7B1977F3DE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944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7963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41FC6-99D8-4900-9E04-7504F0D9D7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3014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FCE9F-3B80-4023-9CB7-877873BFD3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7353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83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8840"/>
            <a:ext cx="3810000" cy="4107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3810000" cy="4107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D59D-BB54-4EF3-8FC6-33EB42A7CE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7927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5496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92514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FD3A-9A36-467A-AFC0-28312F044C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8961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8683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0A99-20E1-48F5-A610-F034AF584F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50435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77241-FC01-42E4-AA76-D5E1DEAF47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0271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53AE-CB69-4CB3-8194-E0340A63DF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24177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9F9CA-BB3B-4704-B145-25BFCFB4E9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0135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s-CR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s-CR" sz="3200" b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8840"/>
            <a:ext cx="7772400" cy="42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F1E747AB-4267-4E03-90CF-6A26191295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38944" y="1067633"/>
            <a:ext cx="8229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cambiar el estilo de título	</a:t>
            </a:r>
          </a:p>
        </p:txBody>
      </p:sp>
      <p:pic>
        <p:nvPicPr>
          <p:cNvPr id="13" name="Picture 707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1" b="76193"/>
          <a:stretch/>
        </p:blipFill>
        <p:spPr bwMode="auto">
          <a:xfrm>
            <a:off x="0" y="-15035"/>
            <a:ext cx="9144000" cy="77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0"/>
            <a:ext cx="1440160" cy="80773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8610"/>
            <a:ext cx="1656184" cy="611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1700" y="2501900"/>
            <a:ext cx="7772400" cy="1143000"/>
          </a:xfrm>
        </p:spPr>
        <p:txBody>
          <a:bodyPr/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Encuesta Trimestral DE </a:t>
            </a:r>
            <a:r>
              <a:rPr lang="es-MX" sz="2400" i="1" dirty="0">
                <a:latin typeface="Arial" pitchFamily="34" charset="0"/>
                <a:cs typeface="Arial" pitchFamily="34" charset="0"/>
              </a:rPr>
              <a:t>Expectativas EMPRESARIALES </a:t>
            </a:r>
            <a:br>
              <a:rPr lang="es-MX" sz="2400" i="1" dirty="0">
                <a:latin typeface="Arial" pitchFamily="34" charset="0"/>
                <a:cs typeface="Arial" pitchFamily="34" charset="0"/>
              </a:rPr>
            </a:br>
            <a:br>
              <a:rPr lang="es-MX" sz="2400" i="1" dirty="0">
                <a:latin typeface="Arial" pitchFamily="34" charset="0"/>
                <a:cs typeface="Arial" pitchFamily="34" charset="0"/>
              </a:rPr>
            </a:br>
            <a:br>
              <a:rPr lang="es-MX" sz="2400" i="1" dirty="0">
                <a:latin typeface="Arial" pitchFamily="34" charset="0"/>
                <a:cs typeface="Arial" pitchFamily="34" charset="0"/>
              </a:rPr>
            </a:br>
            <a:endParaRPr lang="es-CR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sz="2400" i="1" dirty="0">
                <a:latin typeface="Arial" pitchFamily="34" charset="0"/>
                <a:cs typeface="Arial" pitchFamily="34" charset="0"/>
              </a:rPr>
              <a:t>III Trimestre 2017</a:t>
            </a:r>
            <a:br>
              <a:rPr lang="es-MX" sz="2000" dirty="0">
                <a:solidFill>
                  <a:srgbClr val="1F3755"/>
                </a:solidFill>
                <a:latin typeface="Arial" pitchFamily="34" charset="0"/>
              </a:rPr>
            </a:br>
            <a:endParaRPr lang="es-C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67544" y="2636913"/>
            <a:ext cx="8229600" cy="79635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s-CR" sz="2800" kern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Muchas gracias</a:t>
            </a:r>
            <a:endParaRPr lang="es-MX" sz="2800" kern="0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0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-36511" y="663444"/>
            <a:ext cx="9180511" cy="6465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s-ES" sz="3300" kern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Aspectos metodológicos </a:t>
            </a:r>
            <a:endParaRPr lang="es-MX" sz="3300" kern="0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36512" y="1558236"/>
            <a:ext cx="9144000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just">
              <a:buClr>
                <a:srgbClr val="FF9900"/>
              </a:buClr>
              <a:buFont typeface="Wingdings" pitchFamily="2" charset="2"/>
              <a:buChar char="§"/>
            </a:pPr>
            <a:r>
              <a:rPr lang="es-CR" sz="21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Muestra efectiva</a:t>
            </a:r>
            <a:endParaRPr lang="es-CR" sz="2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458 empresas a partir del Directorio de Empresas y Establecimientos del INEC.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Sectores agropecuario, manufactura, construcción, comercio y otros servicios.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Empresas con seis o más empleados.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Seleccionados en forma proporcional a la estructura del marco de muestreo.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Tx/>
              <a:buNone/>
            </a:pPr>
            <a:endParaRPr lang="es-CR" sz="21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9933"/>
              </a:buClr>
              <a:buFont typeface="Wingdings" pitchFamily="2" charset="2"/>
              <a:buChar char="§"/>
            </a:pPr>
            <a:r>
              <a:rPr lang="es-CR" sz="21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 de referencia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encuesta se aplicó en forma telefónica (del </a:t>
            </a: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 de mayo al 7 de junio </a:t>
            </a:r>
            <a:r>
              <a:rPr lang="es-CR" sz="1600" b="0" dirty="0">
                <a:solidFill>
                  <a:schemeClr val="tx1"/>
                </a:solidFill>
              </a:rPr>
              <a:t>de 2017</a:t>
            </a:r>
            <a:r>
              <a:rPr lang="es-MX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CR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6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16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Expectativas para el III trimestre de 2017 (julio a setiembre).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endParaRPr lang="es-MX" sz="1600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124" indent="-457124"/>
            <a:endParaRPr lang="en-US" sz="2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0" y="664887"/>
            <a:ext cx="9180511" cy="646599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l"/>
            <a:r>
              <a:rPr lang="es-ES" sz="3300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Aspectos metodológicos </a:t>
            </a:r>
            <a:endParaRPr lang="es-MX" sz="3300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4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CR" sz="1200" b="0" kern="0" dirty="0">
                <a:solidFill>
                  <a:schemeClr val="tx1"/>
                </a:solidFill>
              </a:rPr>
              <a:t>El índice global de expectativas empresariales muestra un nivel de 55,4, con una diferencia de 0,5 p.p.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1200" b="0" kern="0" dirty="0">
                <a:solidFill>
                  <a:schemeClr val="tx1"/>
                </a:solidFill>
              </a:rPr>
              <a:t>Corresponde al tercer valor más alto respecto del tercer trimestre de los últimos siete años, aunque sólo supera en 0,2 p.p. el promedio de los terceros trimestres.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CR" sz="1200" b="0" kern="0" dirty="0">
                <a:solidFill>
                  <a:schemeClr val="tx1"/>
                </a:solidFill>
              </a:rPr>
              <a:t>La variación positiva en la expectativa general de los empresarios se origina en el aumento de los índices de construcción, comercio y en menor medida del índice de manufactura, </a:t>
            </a:r>
            <a:r>
              <a:rPr lang="es-ES" sz="1200" b="0" kern="0" dirty="0">
                <a:solidFill>
                  <a:schemeClr val="tx1"/>
                </a:solidFill>
              </a:rPr>
              <a:t>mientras que las empresas agropecuarias y de otros servicios presentan un índice menor que hace tres meses.</a:t>
            </a:r>
            <a:endParaRPr lang="es-CR" sz="1200" b="0" kern="0" dirty="0">
              <a:solidFill>
                <a:schemeClr val="tx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0" y="0"/>
            <a:ext cx="9144000" cy="10698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35" tIns="45717" rIns="91435" bIns="4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37609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r>
              <a:rPr kumimoji="0" lang="es-ES" sz="3200" b="1" i="0" u="none" strike="noStrike" kern="0" cap="none" spc="0" normalizeH="0" noProof="0" dirty="0">
                <a:ln>
                  <a:noFill/>
                </a:ln>
                <a:solidFill>
                  <a:srgbClr val="37609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globales</a:t>
            </a:r>
            <a:endParaRPr kumimoji="0" lang="es-MX" sz="2800" b="1" i="1" u="none" strike="noStrike" kern="0" cap="none" spc="0" normalizeH="0" baseline="0" noProof="0" dirty="0">
              <a:ln>
                <a:noFill/>
              </a:ln>
              <a:solidFill>
                <a:srgbClr val="37609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8475344" cy="36552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3762767"/>
            <a:ext cx="504056" cy="9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5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32492"/>
            <a:ext cx="6984776" cy="2756548"/>
          </a:xfrm>
          <a:prstGeom prst="rect">
            <a:avLst/>
          </a:prstGeom>
        </p:spPr>
      </p:pic>
      <p:sp>
        <p:nvSpPr>
          <p:cNvPr id="3" name="9 CuadroTexto"/>
          <p:cNvSpPr txBox="1"/>
          <p:nvPr/>
        </p:nvSpPr>
        <p:spPr>
          <a:xfrm>
            <a:off x="4355976" y="4288746"/>
            <a:ext cx="4752529" cy="29238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es-ES" sz="1300" b="0" dirty="0">
                <a:solidFill>
                  <a:schemeClr val="tx1"/>
                </a:solidFill>
              </a:rPr>
              <a:t>Más de 51% espera mantener su personal fijo sin cambios.</a:t>
            </a:r>
            <a:endParaRPr lang="es-CR" sz="1300" b="0" dirty="0">
              <a:solidFill>
                <a:schemeClr val="tx1"/>
              </a:solidFill>
            </a:endParaRPr>
          </a:p>
        </p:txBody>
      </p:sp>
      <p:sp>
        <p:nvSpPr>
          <p:cNvPr id="4" name="12 CuadroTexto"/>
          <p:cNvSpPr txBox="1"/>
          <p:nvPr/>
        </p:nvSpPr>
        <p:spPr>
          <a:xfrm>
            <a:off x="2735287" y="4775833"/>
            <a:ext cx="6373217" cy="4924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91435" tIns="45717" rIns="91435" bIns="45717" rtlCol="0">
            <a:spAutoFit/>
          </a:bodyPr>
          <a:lstStyle/>
          <a:p>
            <a:pPr algn="just"/>
            <a:r>
              <a:rPr lang="es-ES" sz="1300" b="0" dirty="0">
                <a:solidFill>
                  <a:schemeClr val="tx1"/>
                </a:solidFill>
              </a:rPr>
              <a:t>Las posibilidades de contratación de nuevos empleados fijos se ubican entre 11% y 44%, siendo mayor en la construcción.</a:t>
            </a:r>
            <a:endParaRPr lang="es-CR" sz="1300" b="0" dirty="0">
              <a:solidFill>
                <a:schemeClr val="tx1"/>
              </a:solidFill>
            </a:endParaRPr>
          </a:p>
        </p:txBody>
      </p:sp>
      <p:sp>
        <p:nvSpPr>
          <p:cNvPr id="5" name="36 CuadroTexto"/>
          <p:cNvSpPr txBox="1"/>
          <p:nvPr/>
        </p:nvSpPr>
        <p:spPr>
          <a:xfrm>
            <a:off x="0" y="5589240"/>
            <a:ext cx="9073009" cy="307771"/>
          </a:xfrm>
          <a:prstGeom prst="rect">
            <a:avLst/>
          </a:prstGeom>
          <a:noFill/>
          <a:ln w="19050">
            <a:noFill/>
          </a:ln>
        </p:spPr>
        <p:txBody>
          <a:bodyPr wrap="square" lIns="91435" tIns="45717" rIns="91435" bIns="45717" rtlCol="0">
            <a:spAutoFit/>
          </a:bodyPr>
          <a:lstStyle/>
          <a:p>
            <a:pPr algn="just">
              <a:buClr>
                <a:srgbClr val="FF9900"/>
              </a:buClr>
              <a:buFont typeface="Wingdings" pitchFamily="2" charset="2"/>
              <a:buChar char="§"/>
            </a:pPr>
            <a:r>
              <a:rPr lang="es-CR" sz="1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que esperan disminuir la planilla constituyen un porcentaje inferior al 14%.</a:t>
            </a:r>
            <a:r>
              <a:rPr lang="es-CR" sz="1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-27384"/>
            <a:ext cx="9144000" cy="105987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es-CR" sz="3300" kern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Expectativas de empleo</a:t>
            </a:r>
            <a:endParaRPr lang="es-MX" sz="3300" kern="0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 bwMode="auto">
          <a:xfrm>
            <a:off x="4283968" y="2852936"/>
            <a:ext cx="648072" cy="135676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26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22" y="1052342"/>
            <a:ext cx="7123088" cy="3456778"/>
          </a:xfrm>
          <a:prstGeom prst="rect">
            <a:avLst/>
          </a:prstGeom>
        </p:spPr>
      </p:pic>
      <p:sp>
        <p:nvSpPr>
          <p:cNvPr id="3" name="22 CuadroTexto"/>
          <p:cNvSpPr txBox="1"/>
          <p:nvPr/>
        </p:nvSpPr>
        <p:spPr>
          <a:xfrm>
            <a:off x="0" y="4928687"/>
            <a:ext cx="9144000" cy="2893094"/>
          </a:xfrm>
          <a:prstGeom prst="rect">
            <a:avLst/>
          </a:prstGeom>
          <a:noFill/>
          <a:ln w="19050">
            <a:noFill/>
          </a:ln>
        </p:spPr>
        <p:txBody>
          <a:bodyPr wrap="square" lIns="91435" tIns="45717" rIns="91435" bIns="45717" rtlCol="0">
            <a:spAutoFit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El 70,3% de los empresarios no anticipa cambios en el número de empleados, el 19,8% espera generar empleos y 9,9% prevé reducciones, la tendencia neta de empleo es cerca de 10%.</a:t>
            </a:r>
            <a:r>
              <a:rPr lang="es-CR" sz="1300" b="0" dirty="0">
                <a:solidFill>
                  <a:schemeClr val="tx1"/>
                </a:solidFill>
              </a:rPr>
              <a:t>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La encuesta también reveló </a:t>
            </a:r>
            <a:r>
              <a:rPr lang="es-ES" sz="1300" b="0">
                <a:solidFill>
                  <a:schemeClr val="tx1"/>
                </a:solidFill>
              </a:rPr>
              <a:t>un aumento </a:t>
            </a:r>
            <a:r>
              <a:rPr lang="es-ES" sz="1300" b="0" dirty="0">
                <a:solidFill>
                  <a:schemeClr val="tx1"/>
                </a:solidFill>
              </a:rPr>
              <a:t>de casi 3 p.p. en las oportunidades netas de contratación con respecto al año anterior.</a:t>
            </a: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</a:t>
            </a:r>
            <a:r>
              <a:rPr lang="es-CR" sz="1300" b="0" dirty="0">
                <a:solidFill>
                  <a:schemeClr val="tx1"/>
                </a:solidFill>
              </a:rPr>
              <a:t>Las intenciones de contratación mejoran en todos los sectores excepto en “otros servicios”, comparados con el trimestre anterior. 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105234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300" b="1" i="0" u="none" strike="noStrike" kern="0" cap="none" spc="0" normalizeH="0" baseline="0" noProof="0" dirty="0">
                <a:ln>
                  <a:noFill/>
                </a:ln>
                <a:solidFill>
                  <a:srgbClr val="37609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Expectativas de empleo</a:t>
            </a:r>
            <a:endParaRPr kumimoji="0" lang="es-MX" sz="3300" b="1" i="0" u="none" strike="noStrike" kern="0" cap="none" spc="0" normalizeH="0" baseline="0" noProof="0" dirty="0">
              <a:ln>
                <a:noFill/>
              </a:ln>
              <a:solidFill>
                <a:srgbClr val="37609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18 Flecha arriba"/>
          <p:cNvSpPr/>
          <p:nvPr/>
        </p:nvSpPr>
        <p:spPr bwMode="auto">
          <a:xfrm>
            <a:off x="6746540" y="3742485"/>
            <a:ext cx="191599" cy="622619"/>
          </a:xfrm>
          <a:prstGeom prst="upArrow">
            <a:avLst/>
          </a:prstGeom>
          <a:solidFill>
            <a:srgbClr val="41ADE7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7164288" y="2924943"/>
            <a:ext cx="360040" cy="216025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2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2 CuadroTexto"/>
          <p:cNvSpPr txBox="1"/>
          <p:nvPr/>
        </p:nvSpPr>
        <p:spPr>
          <a:xfrm>
            <a:off x="0" y="5157192"/>
            <a:ext cx="9144000" cy="2031319"/>
          </a:xfrm>
          <a:prstGeom prst="rect">
            <a:avLst/>
          </a:prstGeom>
          <a:noFill/>
          <a:ln w="19050">
            <a:noFill/>
          </a:ln>
        </p:spPr>
        <p:txBody>
          <a:bodyPr wrap="square" lIns="91435" tIns="45717" rIns="91435" bIns="45717" rtlCol="0">
            <a:spAutoFit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</a:t>
            </a:r>
            <a:r>
              <a:rPr lang="es-CR" sz="1400" b="0" dirty="0">
                <a:solidFill>
                  <a:schemeClr val="tx1"/>
                </a:solidFill>
              </a:rPr>
              <a:t>Cuando se compara con el trimestre anterior, se presenta un aumento en el balance de los cuatro sectores excepto agropecuario que cae 15 puntos porcentuales.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4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s-CR" sz="1400" b="0" dirty="0">
                <a:solidFill>
                  <a:schemeClr val="tx1"/>
                </a:solidFill>
              </a:rPr>
              <a:t> Sólo la construcción presenta un valor por arriba del promedio del último año, en tanto la manufactura se mantiene con un valor igual al promedio anual.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4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4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400" b="0" dirty="0">
              <a:solidFill>
                <a:schemeClr val="tx1"/>
              </a:solidFill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endParaRPr lang="es-CR" sz="1400" b="0" dirty="0">
              <a:solidFill>
                <a:schemeClr val="tx1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0" y="-66933"/>
            <a:ext cx="9144000" cy="11196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800" b="1" i="0" u="none" strike="noStrike" kern="0" cap="none" spc="0" normalizeH="0" baseline="0" noProof="0" dirty="0">
                <a:ln>
                  <a:noFill/>
                </a:ln>
                <a:solidFill>
                  <a:srgbClr val="37609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Expectativas de ventas o producción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srgbClr val="37609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969939"/>
            <a:ext cx="5389327" cy="31503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4278455"/>
            <a:ext cx="5363588" cy="56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4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" t="-1" r="5" b="6201"/>
          <a:stretch/>
        </p:blipFill>
        <p:spPr>
          <a:xfrm>
            <a:off x="-8710" y="476672"/>
            <a:ext cx="9189222" cy="6012000"/>
          </a:xfrm>
          <a:prstGeom prst="rect">
            <a:avLst/>
          </a:prstGeom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-36512" y="-27385"/>
            <a:ext cx="9289032" cy="793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13" rIns="91425" bIns="45713"/>
          <a:lstStyle>
            <a:lvl1pPr algn="ctr" defTabSz="91429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1300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Gráfico 4. Balance de respuestas de los empresarios con respecto a las utilidades de los últimos cinco trimestres por sector </a:t>
            </a:r>
            <a:r>
              <a:rPr lang="es-CR" sz="1300" i="1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(porcentajes)</a:t>
            </a:r>
            <a:endParaRPr lang="en-US" sz="1300" i="1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2 CuadroTexto"/>
          <p:cNvSpPr txBox="1"/>
          <p:nvPr/>
        </p:nvSpPr>
        <p:spPr>
          <a:xfrm>
            <a:off x="2051720" y="980728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dirty="0">
                <a:solidFill>
                  <a:srgbClr val="3399FF"/>
                </a:solidFill>
              </a:rPr>
              <a:t>Supera al promedio anual</a:t>
            </a:r>
            <a:endParaRPr lang="es-CR" sz="1100" dirty="0">
              <a:solidFill>
                <a:srgbClr val="3399FF"/>
              </a:solidFill>
            </a:endParaRPr>
          </a:p>
        </p:txBody>
      </p:sp>
      <p:sp>
        <p:nvSpPr>
          <p:cNvPr id="5" name="Flecha arriba 4"/>
          <p:cNvSpPr/>
          <p:nvPr/>
        </p:nvSpPr>
        <p:spPr bwMode="auto">
          <a:xfrm>
            <a:off x="3707904" y="1710049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29591AF5-8E0A-4735-A953-96D4A6F22622}"/>
              </a:ext>
            </a:extLst>
          </p:cNvPr>
          <p:cNvSpPr txBox="1"/>
          <p:nvPr/>
        </p:nvSpPr>
        <p:spPr>
          <a:xfrm>
            <a:off x="7730083" y="2086942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 b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/>
          </p:cNvPr>
          <p:cNvSpPr txBox="1"/>
          <p:nvPr/>
        </p:nvSpPr>
        <p:spPr>
          <a:xfrm>
            <a:off x="7730083" y="3959150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6">
            <a:extLst/>
          </p:cNvPr>
          <p:cNvSpPr txBox="1"/>
          <p:nvPr/>
        </p:nvSpPr>
        <p:spPr>
          <a:xfrm>
            <a:off x="3553619" y="5949280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6">
            <a:extLst/>
          </p:cNvPr>
          <p:cNvSpPr txBox="1"/>
          <p:nvPr/>
        </p:nvSpPr>
        <p:spPr>
          <a:xfrm>
            <a:off x="3337595" y="2132856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6">
            <a:extLst/>
          </p:cNvPr>
          <p:cNvSpPr txBox="1"/>
          <p:nvPr/>
        </p:nvSpPr>
        <p:spPr>
          <a:xfrm>
            <a:off x="3337595" y="4005064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2 CuadroTexto"/>
          <p:cNvSpPr txBox="1"/>
          <p:nvPr/>
        </p:nvSpPr>
        <p:spPr>
          <a:xfrm>
            <a:off x="2483768" y="4725144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dirty="0">
                <a:solidFill>
                  <a:srgbClr val="3399FF"/>
                </a:solidFill>
              </a:rPr>
              <a:t>Supera al promedio anual </a:t>
            </a:r>
          </a:p>
          <a:p>
            <a:pPr algn="l"/>
            <a:r>
              <a:rPr lang="es-ES" sz="1100" dirty="0">
                <a:solidFill>
                  <a:srgbClr val="3399FF"/>
                </a:solidFill>
              </a:rPr>
              <a:t>Tendencia creciente</a:t>
            </a:r>
            <a:endParaRPr lang="es-CR" sz="1100" dirty="0">
              <a:solidFill>
                <a:srgbClr val="3399FF"/>
              </a:solidFill>
            </a:endParaRPr>
          </a:p>
        </p:txBody>
      </p:sp>
      <p:sp>
        <p:nvSpPr>
          <p:cNvPr id="12" name="12 CuadroTexto"/>
          <p:cNvSpPr txBox="1"/>
          <p:nvPr/>
        </p:nvSpPr>
        <p:spPr>
          <a:xfrm>
            <a:off x="6588224" y="963254"/>
            <a:ext cx="2519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dirty="0">
                <a:solidFill>
                  <a:srgbClr val="3399FF"/>
                </a:solidFill>
              </a:rPr>
              <a:t>Mismo valor que el promedio anual</a:t>
            </a:r>
            <a:endParaRPr lang="es-CR" sz="1100" dirty="0">
              <a:solidFill>
                <a:srgbClr val="3399FF"/>
              </a:solidFill>
            </a:endParaRPr>
          </a:p>
        </p:txBody>
      </p:sp>
      <p:sp>
        <p:nvSpPr>
          <p:cNvPr id="13" name="Flecha arriba 12"/>
          <p:cNvSpPr/>
          <p:nvPr/>
        </p:nvSpPr>
        <p:spPr bwMode="auto">
          <a:xfrm rot="10800000">
            <a:off x="8148990" y="1319486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Flecha arriba 13"/>
          <p:cNvSpPr/>
          <p:nvPr/>
        </p:nvSpPr>
        <p:spPr bwMode="auto">
          <a:xfrm rot="10800000">
            <a:off x="8148990" y="3116336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Flecha arriba 14"/>
          <p:cNvSpPr/>
          <p:nvPr/>
        </p:nvSpPr>
        <p:spPr bwMode="auto">
          <a:xfrm rot="10800000">
            <a:off x="3695802" y="3212119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Flecha arriba 15"/>
          <p:cNvSpPr/>
          <p:nvPr/>
        </p:nvSpPr>
        <p:spPr bwMode="auto">
          <a:xfrm>
            <a:off x="3738773" y="5673604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31" r="5512"/>
          <a:stretch/>
        </p:blipFill>
        <p:spPr>
          <a:xfrm>
            <a:off x="0" y="476375"/>
            <a:ext cx="9143999" cy="5688929"/>
          </a:xfrm>
          <a:prstGeom prst="rect">
            <a:avLst/>
          </a:prstGeom>
          <a:ln>
            <a:noFill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0" y="-27384"/>
            <a:ext cx="9144000" cy="527427"/>
          </a:xfrm>
          <a:prstGeom prst="rect">
            <a:avLst/>
          </a:prstGeom>
          <a:solidFill>
            <a:schemeClr val="bg1"/>
          </a:solidFill>
        </p:spPr>
        <p:txBody>
          <a:bodyPr lIns="91425" tIns="45713" rIns="91425" bIns="45713"/>
          <a:lstStyle>
            <a:lvl1pPr algn="ctr" defTabSz="91429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300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Gráfico 5. Balance de respuestas de los empresarios con respecto a la posición competitiva </a:t>
            </a:r>
            <a:r>
              <a:rPr lang="es-CR" sz="1300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de los últimos cinco trimestres por sector </a:t>
            </a:r>
            <a:r>
              <a:rPr lang="es-CR" sz="1300" i="1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(porcentajes)</a:t>
            </a:r>
            <a:endParaRPr lang="en-US" sz="1300" i="1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3 CuadroTexto"/>
          <p:cNvSpPr txBox="1"/>
          <p:nvPr/>
        </p:nvSpPr>
        <p:spPr>
          <a:xfrm>
            <a:off x="33509" y="6238473"/>
            <a:ext cx="9001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171450" indent="-171450" algn="just">
              <a:buClr>
                <a:srgbClr val="FFC000"/>
              </a:buClr>
              <a:buFont typeface="Wingdings" panose="05000000000000000000" pitchFamily="2" charset="2"/>
              <a:buChar char="§"/>
              <a:defRPr sz="1100" b="0">
                <a:solidFill>
                  <a:schemeClr val="tx1"/>
                </a:solidFill>
              </a:defRPr>
            </a:lvl1pPr>
          </a:lstStyle>
          <a:p>
            <a:pPr>
              <a:buClr>
                <a:srgbClr val="0070C0"/>
              </a:buClr>
            </a:pPr>
            <a:r>
              <a:rPr lang="es-CR" dirty="0"/>
              <a:t>Cuatro sectores económicos presentan valores que se ubican por debajo del promedio anual. </a:t>
            </a:r>
          </a:p>
          <a:p>
            <a:pPr>
              <a:buClr>
                <a:srgbClr val="0070C0"/>
              </a:buClr>
            </a:pPr>
            <a:r>
              <a:rPr lang="es-CR" dirty="0"/>
              <a:t>Las expectativas son inferiores que las de hace un año (excepto otros servicios, que presenta el mismo valor que un año atrás).</a:t>
            </a:r>
          </a:p>
          <a:p>
            <a:pPr>
              <a:buClr>
                <a:srgbClr val="0070C0"/>
              </a:buClr>
            </a:pPr>
            <a:endParaRPr lang="es-CR" dirty="0"/>
          </a:p>
          <a:p>
            <a:pPr>
              <a:buClr>
                <a:srgbClr val="0070C0"/>
              </a:buClr>
            </a:pPr>
            <a:endParaRPr lang="es-CR" dirty="0"/>
          </a:p>
          <a:p>
            <a:pPr>
              <a:buClr>
                <a:srgbClr val="0070C0"/>
              </a:buClr>
            </a:pPr>
            <a:endParaRPr lang="es-CR" dirty="0"/>
          </a:p>
        </p:txBody>
      </p:sp>
      <p:sp>
        <p:nvSpPr>
          <p:cNvPr id="5" name="CuadroTexto 6">
            <a:extLst/>
          </p:cNvPr>
          <p:cNvSpPr txBox="1"/>
          <p:nvPr/>
        </p:nvSpPr>
        <p:spPr>
          <a:xfrm>
            <a:off x="8090123" y="1772816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6">
            <a:extLst/>
          </p:cNvPr>
          <p:cNvSpPr txBox="1"/>
          <p:nvPr/>
        </p:nvSpPr>
        <p:spPr>
          <a:xfrm>
            <a:off x="8018115" y="3531037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/>
          </p:cNvPr>
          <p:cNvSpPr txBox="1"/>
          <p:nvPr/>
        </p:nvSpPr>
        <p:spPr>
          <a:xfrm>
            <a:off x="3779912" y="5399310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6">
            <a:extLst/>
          </p:cNvPr>
          <p:cNvSpPr txBox="1"/>
          <p:nvPr/>
        </p:nvSpPr>
        <p:spPr>
          <a:xfrm>
            <a:off x="3635896" y="3527102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36</a:t>
            </a:r>
            <a:endParaRPr lang="es-E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6">
            <a:extLst/>
          </p:cNvPr>
          <p:cNvSpPr txBox="1"/>
          <p:nvPr/>
        </p:nvSpPr>
        <p:spPr>
          <a:xfrm>
            <a:off x="3644911" y="1700808"/>
            <a:ext cx="658341" cy="26193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ȳ =</a:t>
            </a:r>
            <a:r>
              <a:rPr lang="es-ES" sz="1200" b="1" i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43</a:t>
            </a:r>
            <a:endParaRPr lang="es-ES" sz="12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12 CuadroTexto"/>
          <p:cNvSpPr txBox="1"/>
          <p:nvPr/>
        </p:nvSpPr>
        <p:spPr>
          <a:xfrm>
            <a:off x="2411760" y="548680"/>
            <a:ext cx="20887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100" dirty="0">
                <a:solidFill>
                  <a:srgbClr val="3399FF"/>
                </a:solidFill>
              </a:rPr>
              <a:t>Tendencia creciente          Supera promedio anual</a:t>
            </a:r>
            <a:endParaRPr lang="es-CR" sz="1100" dirty="0">
              <a:solidFill>
                <a:srgbClr val="3399FF"/>
              </a:solidFill>
            </a:endParaRPr>
          </a:p>
        </p:txBody>
      </p:sp>
      <p:sp>
        <p:nvSpPr>
          <p:cNvPr id="11" name="Flecha arriba 10"/>
          <p:cNvSpPr/>
          <p:nvPr/>
        </p:nvSpPr>
        <p:spPr bwMode="auto">
          <a:xfrm>
            <a:off x="3836720" y="1272955"/>
            <a:ext cx="288032" cy="206783"/>
          </a:xfrm>
          <a:prstGeom prst="upArrow">
            <a:avLst>
              <a:gd name="adj1" fmla="val 50000"/>
              <a:gd name="adj2" fmla="val 24476"/>
            </a:avLst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0" y="654559"/>
            <a:ext cx="9144000" cy="542193"/>
          </a:xfrm>
          <a:prstGeom prst="rect">
            <a:avLst/>
          </a:prstGeom>
          <a:noFill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es-CR" sz="2800" kern="0" dirty="0">
                <a:solidFill>
                  <a:srgbClr val="376091"/>
                </a:solidFill>
                <a:latin typeface="Arial" pitchFamily="34" charset="0"/>
                <a:cs typeface="Arial" pitchFamily="34" charset="0"/>
              </a:rPr>
              <a:t>Expectativas de tipo de cambio</a:t>
            </a:r>
            <a:endParaRPr lang="es-MX" sz="2800" kern="0" dirty="0">
              <a:solidFill>
                <a:srgbClr val="3760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8 CuadroTexto"/>
          <p:cNvSpPr txBox="1"/>
          <p:nvPr/>
        </p:nvSpPr>
        <p:spPr>
          <a:xfrm>
            <a:off x="0" y="1124744"/>
            <a:ext cx="9144000" cy="4493532"/>
          </a:xfrm>
          <a:prstGeom prst="rect">
            <a:avLst/>
          </a:prstGeom>
          <a:noFill/>
          <a:ln w="19050">
            <a:noFill/>
          </a:ln>
        </p:spPr>
        <p:txBody>
          <a:bodyPr wrap="square" lIns="91435" tIns="45717" rIns="91435" bIns="45717" rtlCol="0">
            <a:spAutoFit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Más de la mitad d</a:t>
            </a:r>
            <a:r>
              <a:rPr lang="es-CR" sz="1300" b="0" dirty="0">
                <a:solidFill>
                  <a:schemeClr val="tx1"/>
                </a:solidFill>
              </a:rPr>
              <a:t>e los empresarios espera que el tipo de cambio aumente durante los meses de julio a setiembre, no obstante, cuando se compara con el segundo trimestre se da una reducción en el porcentaje de empresarios, que pasó de </a:t>
            </a:r>
            <a:r>
              <a:rPr lang="es-CR" sz="1300" dirty="0">
                <a:solidFill>
                  <a:srgbClr val="3399FF"/>
                </a:solidFill>
              </a:rPr>
              <a:t>67,7%</a:t>
            </a:r>
            <a:r>
              <a:rPr lang="es-CR" sz="1300" b="0" dirty="0">
                <a:solidFill>
                  <a:schemeClr val="tx1"/>
                </a:solidFill>
              </a:rPr>
              <a:t> a </a:t>
            </a:r>
            <a:r>
              <a:rPr lang="es-CR" sz="1300" dirty="0">
                <a:solidFill>
                  <a:srgbClr val="3399FF"/>
                </a:solidFill>
              </a:rPr>
              <a:t>53,9%</a:t>
            </a:r>
            <a:r>
              <a:rPr lang="es-CR" sz="1300" b="0" dirty="0">
                <a:solidFill>
                  <a:schemeClr val="tx1"/>
                </a:solidFill>
              </a:rPr>
              <a:t>. 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r>
              <a:rPr lang="es-CR" sz="1300" b="0" dirty="0">
                <a:solidFill>
                  <a:schemeClr val="tx1"/>
                </a:solidFill>
              </a:rPr>
              <a:t> También se observa que los que esperan disminuciones en este indicador, aumentan de </a:t>
            </a:r>
            <a:r>
              <a:rPr lang="es-CR" sz="1300" dirty="0">
                <a:solidFill>
                  <a:srgbClr val="3399FF"/>
                </a:solidFill>
              </a:rPr>
              <a:t>4,9%</a:t>
            </a:r>
            <a:r>
              <a:rPr lang="es-CR" sz="1300" b="0" dirty="0">
                <a:solidFill>
                  <a:schemeClr val="tx1"/>
                </a:solidFill>
              </a:rPr>
              <a:t> a </a:t>
            </a:r>
            <a:r>
              <a:rPr lang="es-CR" sz="1300" dirty="0">
                <a:solidFill>
                  <a:srgbClr val="3399FF"/>
                </a:solidFill>
              </a:rPr>
              <a:t>18,3%</a:t>
            </a:r>
            <a:r>
              <a:rPr lang="es-CR" sz="1300" b="0" dirty="0">
                <a:solidFill>
                  <a:schemeClr val="tx1"/>
                </a:solidFill>
              </a:rPr>
              <a:t> entre el segundo y tercer trimestre del año.</a:t>
            </a:r>
            <a:r>
              <a:rPr lang="es-CR" sz="1300" b="0" dirty="0">
                <a:solidFill>
                  <a:srgbClr val="3399FF"/>
                </a:solidFill>
              </a:rPr>
              <a:t> </a:t>
            </a: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ES" sz="1300" b="0" dirty="0">
              <a:solidFill>
                <a:schemeClr val="tx1"/>
              </a:solidFill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r>
              <a:rPr lang="es-ES" sz="1300" b="0" dirty="0">
                <a:solidFill>
                  <a:schemeClr val="tx1"/>
                </a:solidFill>
              </a:rPr>
              <a:t> </a:t>
            </a:r>
            <a:r>
              <a:rPr lang="es-CR" sz="1300" b="0" dirty="0">
                <a:solidFill>
                  <a:schemeClr val="tx1"/>
                </a:solidFill>
              </a:rPr>
              <a:t>El </a:t>
            </a:r>
            <a:r>
              <a:rPr lang="es-CR" sz="1300" dirty="0">
                <a:solidFill>
                  <a:srgbClr val="3399FF"/>
                </a:solidFill>
              </a:rPr>
              <a:t>57,2% </a:t>
            </a:r>
            <a:r>
              <a:rPr lang="es-CR" sz="1300" b="0" dirty="0">
                <a:solidFill>
                  <a:schemeClr val="tx1"/>
                </a:solidFill>
              </a:rPr>
              <a:t>de los empresarios entrevistados que esperan aumentos cambiarios considera que este comportamiento tendrá una afectación negativa en la competitividad y </a:t>
            </a:r>
            <a:r>
              <a:rPr lang="es-CR" sz="1300" dirty="0">
                <a:solidFill>
                  <a:srgbClr val="3399FF"/>
                </a:solidFill>
              </a:rPr>
              <a:t>25,9% </a:t>
            </a:r>
            <a:r>
              <a:rPr lang="es-CR" sz="1300" b="0" dirty="0">
                <a:solidFill>
                  <a:schemeClr val="tx1"/>
                </a:solidFill>
              </a:rPr>
              <a:t>considera que la favorecerá; pero, dentro de este grupo, los exportadores representan un porcentaje mucho mayor que los no exportadores.  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§"/>
            </a:pPr>
            <a:endParaRPr lang="es-CR" sz="1300" b="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526267"/>
            <a:ext cx="6197247" cy="2054861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663279" y="4223039"/>
            <a:ext cx="432048" cy="2140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R" sz="1100"/>
          </a:p>
        </p:txBody>
      </p:sp>
      <p:sp>
        <p:nvSpPr>
          <p:cNvPr id="6" name="Elipse 5"/>
          <p:cNvSpPr/>
          <p:nvPr/>
        </p:nvSpPr>
        <p:spPr>
          <a:xfrm>
            <a:off x="5723722" y="4175485"/>
            <a:ext cx="432048" cy="2271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R" sz="1100"/>
          </a:p>
        </p:txBody>
      </p:sp>
    </p:spTree>
    <p:extLst>
      <p:ext uri="{BB962C8B-B14F-4D97-AF65-F5344CB8AC3E}">
        <p14:creationId xmlns:p14="http://schemas.microsoft.com/office/powerpoint/2010/main" val="349206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nformal_oscuro">
  <a:themeElements>
    <a:clrScheme name="Personalizado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CB058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ice" id="{5726FFCF-8178-4E28-A065-0915778DB47F}" vid="{343209C1-E781-4C45-8152-9FCC46E1400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iice-2</Template>
  <TotalTime>724</TotalTime>
  <Words>676</Words>
  <Application>Microsoft Office PowerPoint</Application>
  <PresentationFormat>Presentación en pantalla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informal_oscuro</vt:lpstr>
      <vt:lpstr>Encuesta Trimestral DE Expectativas EMPRESARIALES    </vt:lpstr>
      <vt:lpstr>Aspectos metodológicos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gagoz_000</dc:creator>
  <cp:lastModifiedBy>ggz ggz</cp:lastModifiedBy>
  <cp:revision>24</cp:revision>
  <cp:lastPrinted>2017-07-13T19:44:58Z</cp:lastPrinted>
  <dcterms:created xsi:type="dcterms:W3CDTF">2017-07-10T15:29:07Z</dcterms:created>
  <dcterms:modified xsi:type="dcterms:W3CDTF">2017-07-19T18:59:23Z</dcterms:modified>
</cp:coreProperties>
</file>